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3" r:id="rId2"/>
    <p:sldMasterId id="2147483677" r:id="rId3"/>
  </p:sldMasterIdLst>
  <p:notesMasterIdLst>
    <p:notesMasterId r:id="rId37"/>
  </p:notesMasterIdLst>
  <p:sldIdLst>
    <p:sldId id="256" r:id="rId4"/>
    <p:sldId id="285" r:id="rId5"/>
    <p:sldId id="325" r:id="rId6"/>
    <p:sldId id="324" r:id="rId7"/>
    <p:sldId id="336" r:id="rId8"/>
    <p:sldId id="326" r:id="rId9"/>
    <p:sldId id="313" r:id="rId10"/>
    <p:sldId id="315" r:id="rId11"/>
    <p:sldId id="316" r:id="rId12"/>
    <p:sldId id="312" r:id="rId13"/>
    <p:sldId id="287" r:id="rId14"/>
    <p:sldId id="314" r:id="rId15"/>
    <p:sldId id="284" r:id="rId16"/>
    <p:sldId id="275" r:id="rId17"/>
    <p:sldId id="327" r:id="rId18"/>
    <p:sldId id="328" r:id="rId19"/>
    <p:sldId id="329" r:id="rId20"/>
    <p:sldId id="339" r:id="rId21"/>
    <p:sldId id="330" r:id="rId22"/>
    <p:sldId id="331" r:id="rId23"/>
    <p:sldId id="333" r:id="rId24"/>
    <p:sldId id="334" r:id="rId25"/>
    <p:sldId id="337" r:id="rId26"/>
    <p:sldId id="338" r:id="rId27"/>
    <p:sldId id="320" r:id="rId28"/>
    <p:sldId id="321" r:id="rId29"/>
    <p:sldId id="317" r:id="rId30"/>
    <p:sldId id="318" r:id="rId31"/>
    <p:sldId id="319" r:id="rId32"/>
    <p:sldId id="322" r:id="rId33"/>
    <p:sldId id="323" r:id="rId34"/>
    <p:sldId id="310" r:id="rId35"/>
    <p:sldId id="311" r:id="rId3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onsolas" panose="020B0609020204030204" pitchFamily="49" charset="0"/>
      <p:regular r:id="rId42"/>
      <p:bold r:id="rId43"/>
      <p:italic r:id="rId44"/>
      <p:boldItalic r:id="rId45"/>
    </p:embeddedFont>
    <p:embeddedFont>
      <p:font typeface="Karla" panose="020B0604020202020204" charset="0"/>
      <p:regular r:id="rId46"/>
      <p:bold r:id="rId47"/>
      <p:italic r:id="rId48"/>
      <p:boldItalic r:id="rId49"/>
    </p:embeddedFont>
    <p:embeddedFont>
      <p:font typeface="Lato" panose="020B0604020202020204" charset="0"/>
      <p:regular r:id="rId50"/>
      <p:bold r:id="rId51"/>
      <p:italic r:id="rId52"/>
      <p:boldItalic r:id="rId53"/>
    </p:embeddedFont>
    <p:embeddedFont>
      <p:font typeface="Montserrat" panose="020B060402020202020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4E"/>
    <a:srgbClr val="1B7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AD4525-7420-4CAA-970F-CE719593E8A5}">
  <a:tblStyle styleId="{6CAD4525-7420-4CAA-970F-CE719593E8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2.fntdata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61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8" Type="http://schemas.openxmlformats.org/officeDocument/2006/relationships/slide" Target="slides/slide5.xml"/><Relationship Id="rId51" Type="http://schemas.openxmlformats.org/officeDocument/2006/relationships/font" Target="fonts/font14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6583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5844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6817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95950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07457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3874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8254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07306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939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010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5486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6403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2269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4808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1382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5948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5843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4619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3477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770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800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1534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38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717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42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20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506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Google Shape;33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325723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el título"/>
          <p:cNvSpPr txBox="1">
            <a:spLocks noGrp="1"/>
          </p:cNvSpPr>
          <p:nvPr>
            <p:ph type="title"/>
          </p:nvPr>
        </p:nvSpPr>
        <p:spPr>
          <a:xfrm>
            <a:off x="457559" y="204787"/>
            <a:ext cx="3010665" cy="8715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73" name="Nivel de texto 1…"/>
          <p:cNvSpPr txBox="1">
            <a:spLocks noGrp="1"/>
          </p:cNvSpPr>
          <p:nvPr>
            <p:ph type="body" idx="1"/>
          </p:nvPr>
        </p:nvSpPr>
        <p:spPr>
          <a:xfrm>
            <a:off x="3577846" y="204787"/>
            <a:ext cx="5115748" cy="438983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559" y="1076326"/>
            <a:ext cx="3010665" cy="35182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400"/>
            </a:lvl1pPr>
          </a:lstStyle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7313772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el título"/>
          <p:cNvSpPr txBox="1">
            <a:spLocks noGrp="1"/>
          </p:cNvSpPr>
          <p:nvPr>
            <p:ph type="title"/>
          </p:nvPr>
        </p:nvSpPr>
        <p:spPr>
          <a:xfrm>
            <a:off x="1793690" y="3600450"/>
            <a:ext cx="5490691" cy="425054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3690" y="459581"/>
            <a:ext cx="5490691" cy="30861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793690" y="4025503"/>
            <a:ext cx="5490691" cy="60364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050"/>
            </a:lvl1pPr>
            <a:lvl2pPr marL="0" indent="342900">
              <a:spcBef>
                <a:spcPts val="225"/>
              </a:spcBef>
              <a:buSzTx/>
              <a:buFontTx/>
              <a:buNone/>
              <a:defRPr sz="1050"/>
            </a:lvl2pPr>
            <a:lvl3pPr marL="0" indent="685800">
              <a:spcBef>
                <a:spcPts val="225"/>
              </a:spcBef>
              <a:buSzTx/>
              <a:buFontTx/>
              <a:buNone/>
              <a:defRPr sz="1050"/>
            </a:lvl3pPr>
            <a:lvl4pPr marL="0" indent="1028700">
              <a:spcBef>
                <a:spcPts val="225"/>
              </a:spcBef>
              <a:buSzTx/>
              <a:buFontTx/>
              <a:buNone/>
              <a:defRPr sz="1050"/>
            </a:lvl4pPr>
            <a:lvl5pPr marL="0" indent="1371600">
              <a:spcBef>
                <a:spcPts val="225"/>
              </a:spcBef>
              <a:buSzTx/>
              <a:buFontTx/>
              <a:buNone/>
              <a:defRPr sz="105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041159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93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132609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el título"/>
          <p:cNvSpPr txBox="1">
            <a:spLocks noGrp="1"/>
          </p:cNvSpPr>
          <p:nvPr>
            <p:ph type="title"/>
          </p:nvPr>
        </p:nvSpPr>
        <p:spPr>
          <a:xfrm>
            <a:off x="8844525" y="205979"/>
            <a:ext cx="2743756" cy="4388645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02" name="Nivel de texto 1…"/>
          <p:cNvSpPr txBox="1">
            <a:spLocks noGrp="1"/>
          </p:cNvSpPr>
          <p:nvPr>
            <p:ph type="body" idx="1"/>
          </p:nvPr>
        </p:nvSpPr>
        <p:spPr>
          <a:xfrm>
            <a:off x="610078" y="205979"/>
            <a:ext cx="8081929" cy="4388645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565850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1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5124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6709" lvl="0" indent="-355218" rtl="0">
              <a:spcBef>
                <a:spcPts val="599"/>
              </a:spcBef>
              <a:spcAft>
                <a:spcPts val="0"/>
              </a:spcAft>
              <a:buSzPts val="2000"/>
              <a:buChar char="▸"/>
              <a:defRPr/>
            </a:lvl1pPr>
            <a:lvl2pPr marL="913417" lvl="1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0126" lvl="2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6834" lvl="3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3542" lvl="4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0251" lvl="5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196960" lvl="6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3668" lvl="7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0377" lvl="8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9958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10311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8690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3223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220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426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686337" y="1597819"/>
            <a:ext cx="7778478" cy="110252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72673" y="2914650"/>
            <a:ext cx="6405806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3429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6858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0287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218653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1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579260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el título"/>
          <p:cNvSpPr txBox="1">
            <a:spLocks noGrp="1"/>
          </p:cNvSpPr>
          <p:nvPr>
            <p:ph type="title"/>
          </p:nvPr>
        </p:nvSpPr>
        <p:spPr>
          <a:xfrm>
            <a:off x="722877" y="3305176"/>
            <a:ext cx="7778479" cy="1021557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t>Texto del título</a:t>
            </a:r>
          </a:p>
        </p:txBody>
      </p:sp>
      <p:sp>
        <p:nvSpPr>
          <p:cNvPr id="3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722877" y="2180035"/>
            <a:ext cx="777847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1pPr>
            <a:lvl2pPr marL="0" indent="3429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2pPr>
            <a:lvl3pPr marL="0" indent="6858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3pPr>
            <a:lvl4pPr marL="0" indent="10287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4pPr>
            <a:lvl5pPr marL="0" indent="13716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070771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9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610077" y="1200150"/>
            <a:ext cx="5412843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450"/>
              </a:spcBef>
              <a:defRPr sz="2100"/>
            </a:lvl1pPr>
            <a:lvl2pPr marL="592931" indent="-250031">
              <a:spcBef>
                <a:spcPts val="450"/>
              </a:spcBef>
              <a:defRPr sz="2100"/>
            </a:lvl2pPr>
            <a:lvl3pPr marL="925829" indent="-240029">
              <a:spcBef>
                <a:spcPts val="450"/>
              </a:spcBef>
              <a:defRPr sz="2100"/>
            </a:lvl3pPr>
            <a:lvl4pPr marL="1295400" indent="-266700">
              <a:spcBef>
                <a:spcPts val="450"/>
              </a:spcBef>
              <a:defRPr sz="2100"/>
            </a:lvl4pPr>
            <a:lvl5pPr marL="1638300" indent="-266700">
              <a:spcBef>
                <a:spcPts val="450"/>
              </a:spcBef>
              <a:defRPr sz="21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403457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8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557" y="1151335"/>
            <a:ext cx="4043348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1800" b="1"/>
            </a:lvl1pPr>
            <a:lvl2pPr marL="0" indent="342900">
              <a:spcBef>
                <a:spcPts val="375"/>
              </a:spcBef>
              <a:buSzTx/>
              <a:buFontTx/>
              <a:buNone/>
              <a:defRPr sz="1800" b="1"/>
            </a:lvl2pPr>
            <a:lvl3pPr marL="0" indent="685800">
              <a:spcBef>
                <a:spcPts val="375"/>
              </a:spcBef>
              <a:buSzTx/>
              <a:buFontTx/>
              <a:buNone/>
              <a:defRPr sz="1800" b="1"/>
            </a:lvl3pPr>
            <a:lvl4pPr marL="0" indent="1028700">
              <a:spcBef>
                <a:spcPts val="375"/>
              </a:spcBef>
              <a:buSzTx/>
              <a:buFontTx/>
              <a:buNone/>
              <a:defRPr sz="1800" b="1"/>
            </a:lvl4pPr>
            <a:lvl5pPr marL="0" indent="1371600">
              <a:spcBef>
                <a:spcPts val="375"/>
              </a:spcBef>
              <a:buSzTx/>
              <a:buFontTx/>
              <a:buNone/>
              <a:defRPr sz="18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8657" y="1151335"/>
            <a:ext cx="4044937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2400" b="1"/>
            </a:lvl1pPr>
          </a:lstStyle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199257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51859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61" r:id="rId2"/>
    <p:sldLayoutId id="2147483662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457557" y="205979"/>
            <a:ext cx="8236037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457557" y="1200150"/>
            <a:ext cx="8236037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0"/>
            <a:ext cx="233396" cy="2308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81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transition spd="med"/>
  <p:txStyles>
    <p:titleStyle>
      <a:lvl1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257175" marR="0" indent="-257175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8" marR="0" indent="-244928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3429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6858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0287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3716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7145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0574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24003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27432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19512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81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000">
              <a:srgbClr val="FFFFFF"/>
            </a:gs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5;p14">
            <a:extLst>
              <a:ext uri="{FF2B5EF4-FFF2-40B4-BE49-F238E27FC236}">
                <a16:creationId xmlns:a16="http://schemas.microsoft.com/office/drawing/2014/main" id="{5D45522E-8CB8-4E3C-A5E9-6A70B114BD73}"/>
              </a:ext>
            </a:extLst>
          </p:cNvPr>
          <p:cNvSpPr txBox="1">
            <a:spLocks/>
          </p:cNvSpPr>
          <p:nvPr/>
        </p:nvSpPr>
        <p:spPr>
          <a:xfrm>
            <a:off x="5052290" y="2152651"/>
            <a:ext cx="3179619" cy="1055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José Manuel Montero</a:t>
            </a:r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endParaRPr lang="es-ES" sz="2400" b="0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AF9C8D-8E7F-410F-B246-E8C0AA5AC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90" y="247651"/>
            <a:ext cx="1905000" cy="1905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243F74-72B1-420A-A937-40EA8EA8EEE8}"/>
              </a:ext>
            </a:extLst>
          </p:cNvPr>
          <p:cNvSpPr/>
          <p:nvPr/>
        </p:nvSpPr>
        <p:spPr>
          <a:xfrm>
            <a:off x="110836" y="349979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@</a:t>
            </a:r>
            <a:r>
              <a:rPr lang="es-ES" sz="2400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josemmortega</a:t>
            </a:r>
            <a:b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https://github.com/jmmortega</a:t>
            </a:r>
            <a:endParaRPr lang="es-ES" sz="24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4B4165-7D97-4F29-9183-27780D997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528" y="3207872"/>
            <a:ext cx="2998381" cy="99366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473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Describe la estructura visual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 servicio de navegación común y con Deep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linking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499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2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3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3741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28D2661-9216-4DC5-82E5-19C2A4193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4" y="2679"/>
            <a:ext cx="9122325" cy="51993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D2121F-C72A-4247-A171-42DD13B1C531}"/>
              </a:ext>
            </a:extLst>
          </p:cNvPr>
          <p:cNvSpPr/>
          <p:nvPr/>
        </p:nvSpPr>
        <p:spPr>
          <a:xfrm>
            <a:off x="92857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E913BA-E5BE-4CF8-9EA3-8FDD3F197777}"/>
              </a:ext>
            </a:extLst>
          </p:cNvPr>
          <p:cNvSpPr/>
          <p:nvPr/>
        </p:nvSpPr>
        <p:spPr>
          <a:xfrm>
            <a:off x="3668233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ShellItem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78EC2B-6452-4FE0-9648-BBB7AE6DA697}"/>
              </a:ext>
            </a:extLst>
          </p:cNvPr>
          <p:cNvSpPr/>
          <p:nvPr/>
        </p:nvSpPr>
        <p:spPr>
          <a:xfrm>
            <a:off x="589752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ShellSection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9A69A4-BA22-4529-8F93-AE5ADAE56541}"/>
              </a:ext>
            </a:extLst>
          </p:cNvPr>
          <p:cNvSpPr/>
          <p:nvPr/>
        </p:nvSpPr>
        <p:spPr>
          <a:xfrm>
            <a:off x="7774168" y="4021854"/>
            <a:ext cx="1311351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ShellContent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354854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9A20FE-0A79-4824-9569-256822402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9295" y="839000"/>
            <a:ext cx="1882165" cy="33561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b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Section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77783E-2153-42BF-AFC7-137AD3AC1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068" y="840526"/>
            <a:ext cx="1894757" cy="33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8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Crea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Integra al menos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dentro al menos 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ShellContents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, intenta crea una nueva vista para identificarlo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445763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74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D49A49-5DC9-4B54-A118-0B6B7B3AB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4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19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RouteHost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RouteScheme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429305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130629" y="13076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C0CB65-A662-4647-AB89-4728B88F6A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Subtitle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95021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90;p18">
            <a:extLst>
              <a:ext uri="{FF2B5EF4-FFF2-40B4-BE49-F238E27FC236}">
                <a16:creationId xmlns:a16="http://schemas.microsoft.com/office/drawing/2014/main" id="{E4AB4FB0-16ED-456A-97FC-A7A1F030211D}"/>
              </a:ext>
            </a:extLst>
          </p:cNvPr>
          <p:cNvSpPr txBox="1">
            <a:spLocks/>
          </p:cNvSpPr>
          <p:nvPr/>
        </p:nvSpPr>
        <p:spPr>
          <a:xfrm>
            <a:off x="368926" y="2142016"/>
            <a:ext cx="8553818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2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App://www.crossdvlup.com/Workshop</a:t>
            </a:r>
          </a:p>
        </p:txBody>
      </p:sp>
    </p:spTree>
    <p:extLst>
      <p:ext uri="{BB962C8B-B14F-4D97-AF65-F5344CB8AC3E}">
        <p14:creationId xmlns:p14="http://schemas.microsoft.com/office/powerpoint/2010/main" val="39708716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workshop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RouteHost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crossdvlup.com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RouteScheme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59274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Routing.RegisterRoute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(“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”,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typeof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))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MyShell.GoToAsync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(new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ShellNavigationState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($”app://workshop/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”))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83686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se puede navegar dentro  del contenido del Shell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Desde el Shell podemos sobrecargar los métodos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OnNavigating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OnNavigated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para poder trabajar sobre la navegación (Cancelarla, verificar donde se navega)</a:t>
            </a:r>
          </a:p>
        </p:txBody>
      </p:sp>
    </p:spTree>
    <p:extLst>
      <p:ext uri="{BB962C8B-B14F-4D97-AF65-F5344CB8AC3E}">
        <p14:creationId xmlns:p14="http://schemas.microsoft.com/office/powerpoint/2010/main" val="31526451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Añadiendo el atributo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QueryProperty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a la página podemos agregar parámetros a la navegación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MyShell.GoToAsync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(“app://crossdvlup.com/workshop/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workshopItems?name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=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Crossdvlup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42513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00804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Una evolución del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ListView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ViewCells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Layouts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Horizontal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Vertical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Carousel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212812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42647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Permite establecer un estilo visual muy fácilmente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está implementado Material.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215057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0" indent="0" hangingPunct="1">
              <a:buNone/>
            </a:pP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&lt;</a:t>
            </a:r>
            <a:r>
              <a:rPr lang="fr-FR" dirty="0" err="1">
                <a:solidFill>
                  <a:srgbClr val="A41515"/>
                </a:solidFill>
                <a:latin typeface="Consolas" panose="020B0609020204030204" pitchFamily="49" charset="0"/>
              </a:rPr>
              <a:t>ContentPage</a:t>
            </a: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 	</a:t>
            </a:r>
            <a:b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xmlns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="http://xamarin.com/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schemas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/2014/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forms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>
                <a:solidFill>
                  <a:srgbClr val="FF0000"/>
                </a:solidFill>
                <a:latin typeface="Consolas" panose="020B0609020204030204" pitchFamily="49" charset="0"/>
              </a:rPr>
              <a:t>Visual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Title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="Visual 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fr-FR" dirty="0">
              <a:solidFill>
                <a:srgbClr val="F3378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47207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522050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0" y="2172307"/>
            <a:ext cx="4774524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3287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potencia el desarrollo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Seguimos en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Preview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Es un buen momento </a:t>
            </a:r>
            <a:r>
              <a:rPr lang="es-ES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para comenzar 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0321069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173181" y="450272"/>
            <a:ext cx="35141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b="1" dirty="0">
                <a:solidFill>
                  <a:schemeClr val="accent3">
                    <a:lumMod val="50000"/>
                  </a:schemeClr>
                </a:solidFill>
                <a:latin typeface="Lato" panose="020B0604020202020204" charset="0"/>
              </a:rPr>
              <a:t>¿Preguntas?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00A5EC-5BC4-411D-B5FB-DFD7FCEAFACB}"/>
              </a:ext>
            </a:extLst>
          </p:cNvPr>
          <p:cNvSpPr txBox="1"/>
          <p:nvPr/>
        </p:nvSpPr>
        <p:spPr>
          <a:xfrm>
            <a:off x="173181" y="3207051"/>
            <a:ext cx="429491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Si no tienes ninguna siempre me puedes pillar por Twitter</a:t>
            </a:r>
          </a:p>
          <a:p>
            <a:endParaRPr lang="es-ES" sz="2400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  <a:p>
            <a:r>
              <a:rPr lang="es-ES" sz="3200" b="1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@</a:t>
            </a:r>
            <a:r>
              <a:rPr lang="es-ES" sz="3200" b="1" dirty="0" err="1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josemmortega</a:t>
            </a:r>
            <a:endParaRPr lang="es-ES" sz="3200" b="1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3250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755072" y="2258290"/>
            <a:ext cx="26981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4800" b="1" i="0" u="none" strike="noStrike" kern="0" cap="none" spc="0" normalizeH="0" baseline="0" noProof="0" dirty="0">
                <a:ln>
                  <a:noFill/>
                </a:ln>
                <a:solidFill>
                  <a:srgbClr val="8BAB42">
                    <a:lumMod val="50000"/>
                  </a:srgbClr>
                </a:solidFill>
                <a:effectLst/>
                <a:uLnTx/>
                <a:uFillTx/>
                <a:latin typeface="Lato" panose="020B0604020202020204" charset="0"/>
                <a:cs typeface="Arial"/>
                <a:sym typeface="Arial"/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3024118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061ED-8009-4FC1-A6A1-FC8BF9D8A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8827C3-7F21-4219-97A9-2DFB24BC3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27815"/>
            <a:ext cx="9292855" cy="69696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7071DA-75FC-46D3-9AD1-600129B31F19}"/>
              </a:ext>
            </a:extLst>
          </p:cNvPr>
          <p:cNvSpPr txBox="1"/>
          <p:nvPr/>
        </p:nvSpPr>
        <p:spPr>
          <a:xfrm>
            <a:off x="5630722" y="666307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Xamarin </a:t>
            </a:r>
            <a:r>
              <a:rPr lang="es-ES" sz="3600" dirty="0" err="1">
                <a:solidFill>
                  <a:schemeClr val="bg1"/>
                </a:solidFill>
              </a:rPr>
              <a:t>Team</a:t>
            </a:r>
            <a:endParaRPr lang="es-ES" sz="36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481B7-C2EE-41D0-BCAF-FB816C7AB16C}"/>
              </a:ext>
            </a:extLst>
          </p:cNvPr>
          <p:cNvSpPr txBox="1"/>
          <p:nvPr/>
        </p:nvSpPr>
        <p:spPr>
          <a:xfrm>
            <a:off x="302143" y="137693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Shell workshop</a:t>
            </a:r>
          </a:p>
        </p:txBody>
      </p:sp>
    </p:spTree>
    <p:extLst>
      <p:ext uri="{BB962C8B-B14F-4D97-AF65-F5344CB8AC3E}">
        <p14:creationId xmlns:p14="http://schemas.microsoft.com/office/powerpoint/2010/main" val="418204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El workshop es de Xamarin Forms 4.0, no se aplica MVVM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1754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3"/>
            <a:ext cx="5324100" cy="3237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Anticipamos a la salida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usable en producción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Continua desarrollándose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93790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79529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CAD4-9502-4003-BC36-2BA26B68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Forms.SetFlags</a:t>
            </a:r>
            <a:endParaRPr lang="es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Shell_Experimental</a:t>
            </a:r>
            <a:endParaRPr lang="es-ES" dirty="0"/>
          </a:p>
          <a:p>
            <a:r>
              <a:rPr lang="es-ES" dirty="0" err="1"/>
              <a:t>Visual_Experimental</a:t>
            </a:r>
            <a:endParaRPr lang="es-ES" dirty="0"/>
          </a:p>
          <a:p>
            <a:r>
              <a:rPr lang="es-ES" dirty="0" err="1"/>
              <a:t>CollectionView_Experimental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133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101600" indent="0">
              <a:buNone/>
            </a:pP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Forms.SetFlags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Shell_Experimental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Visual_Experimental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s-E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29504"/>
      </p:ext>
    </p:extLst>
  </p:cSld>
  <p:clrMapOvr>
    <a:masterClrMapping/>
  </p:clrMapOvr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vsdna-template">
  <a:themeElements>
    <a:clrScheme name="devsdna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vsdna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vsdna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1_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515</TotalTime>
  <Words>333</Words>
  <Application>Microsoft Office PowerPoint</Application>
  <PresentationFormat>On-screen Show (16:9)</PresentationFormat>
  <Paragraphs>97</Paragraphs>
  <Slides>33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Lato</vt:lpstr>
      <vt:lpstr>Arial</vt:lpstr>
      <vt:lpstr>Montserrat</vt:lpstr>
      <vt:lpstr>Calibri</vt:lpstr>
      <vt:lpstr>Karla</vt:lpstr>
      <vt:lpstr>Consolas</vt:lpstr>
      <vt:lpstr>Arvirargus template</vt:lpstr>
      <vt:lpstr>devsdna-template</vt:lpstr>
      <vt:lpstr>1_Arvirargus template</vt:lpstr>
      <vt:lpstr>PowerPoint Presentation</vt:lpstr>
      <vt:lpstr>Xamarin Forms 4.0 </vt:lpstr>
      <vt:lpstr>Spoiler Alert</vt:lpstr>
      <vt:lpstr>PowerPoint Presentation</vt:lpstr>
      <vt:lpstr>Spoiler Alert</vt:lpstr>
      <vt:lpstr>Pro/Contra</vt:lpstr>
      <vt:lpstr>Forms 4.0</vt:lpstr>
      <vt:lpstr>Forms.SetFlags</vt:lpstr>
      <vt:lpstr>PowerPoint Presentation</vt:lpstr>
      <vt:lpstr>Shell </vt:lpstr>
      <vt:lpstr>Shell</vt:lpstr>
      <vt:lpstr>Shell</vt:lpstr>
      <vt:lpstr>PowerPoint Presentation</vt:lpstr>
      <vt:lpstr>Shell Item</vt:lpstr>
      <vt:lpstr>Shell Item and  Shell Section</vt:lpstr>
      <vt:lpstr>Exercise</vt:lpstr>
      <vt:lpstr>Navigation </vt:lpstr>
      <vt:lpstr>Navigation </vt:lpstr>
      <vt:lpstr>Navigation</vt:lpstr>
      <vt:lpstr>Navigation</vt:lpstr>
      <vt:lpstr>Navigation</vt:lpstr>
      <vt:lpstr>Navigation</vt:lpstr>
      <vt:lpstr>Navigation</vt:lpstr>
      <vt:lpstr>Navigation</vt:lpstr>
      <vt:lpstr>Collection View </vt:lpstr>
      <vt:lpstr>CollectionView</vt:lpstr>
      <vt:lpstr>Visuals </vt:lpstr>
      <vt:lpstr>Visuals</vt:lpstr>
      <vt:lpstr>PowerPoint Presentation</vt:lpstr>
      <vt:lpstr>Conclusión </vt:lpstr>
      <vt:lpstr>Conclusión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 Manuel Montero Ortega</cp:lastModifiedBy>
  <cp:revision>38</cp:revision>
  <dcterms:modified xsi:type="dcterms:W3CDTF">2019-03-31T12:13:51Z</dcterms:modified>
</cp:coreProperties>
</file>